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57" r:id="rId4"/>
    <p:sldId id="263" r:id="rId5"/>
    <p:sldId id="258" r:id="rId6"/>
    <p:sldId id="259"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9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579C-E718-4850-9119-B23E93B8C0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AB2B08-E659-4CE9-B3EF-F902624691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D2E1489-A9AB-45A5-9410-8A4B371A951B}"/>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5" name="Footer Placeholder 4">
            <a:extLst>
              <a:ext uri="{FF2B5EF4-FFF2-40B4-BE49-F238E27FC236}">
                <a16:creationId xmlns:a16="http://schemas.microsoft.com/office/drawing/2014/main" id="{7B1AD091-4AC7-416A-9599-9E447FC260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1B9474-166D-4245-BE3F-89AFCE1BB820}"/>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2858505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8584-154F-4920-90E7-0B0E4B0878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289448-8106-415B-AB4C-2968E8DF0C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52FBAF-51ED-496A-AF6C-9C2E122080BA}"/>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5" name="Footer Placeholder 4">
            <a:extLst>
              <a:ext uri="{FF2B5EF4-FFF2-40B4-BE49-F238E27FC236}">
                <a16:creationId xmlns:a16="http://schemas.microsoft.com/office/drawing/2014/main" id="{5F8776CB-8CCC-443C-810B-1B296E810D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F83952-7B93-4317-B62B-4C25E3637F7A}"/>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2791336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F89BE8-0C5F-4968-95E1-87BAE4A6CC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AF476-A822-4578-8FC3-B8A95DD7C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F6017-DC6A-41C0-B945-6F54C8D44805}"/>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5" name="Footer Placeholder 4">
            <a:extLst>
              <a:ext uri="{FF2B5EF4-FFF2-40B4-BE49-F238E27FC236}">
                <a16:creationId xmlns:a16="http://schemas.microsoft.com/office/drawing/2014/main" id="{0758CEA2-BB0C-42B2-AB62-04AF2E8F67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D5E737-F373-483E-A516-7CC6B790128A}"/>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169927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223E-9591-4E2E-A2CC-6C183110C4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3D8EA-5FA8-4641-BAE2-25958F366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EC272-D879-498F-9416-5E39ED2466A9}"/>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5" name="Footer Placeholder 4">
            <a:extLst>
              <a:ext uri="{FF2B5EF4-FFF2-40B4-BE49-F238E27FC236}">
                <a16:creationId xmlns:a16="http://schemas.microsoft.com/office/drawing/2014/main" id="{AB4C46F9-B7DD-45B8-B5FD-F76F6030A8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06325-6EFE-44AB-820C-EE51AA73C6B5}"/>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313392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B1A4-281E-42D2-9383-ED636AB56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6EDAF9-942A-4D19-91B1-741638859B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024213-5182-4008-AC3E-F20BEC716D8C}"/>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5" name="Footer Placeholder 4">
            <a:extLst>
              <a:ext uri="{FF2B5EF4-FFF2-40B4-BE49-F238E27FC236}">
                <a16:creationId xmlns:a16="http://schemas.microsoft.com/office/drawing/2014/main" id="{70225796-8B05-4B65-BE4F-6258FD4599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0BE38F-7E4B-4ACE-8950-815E904E1856}"/>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281885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88DF5-D4BA-4731-A33C-BB77A638A1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B286DD-05F0-498B-A4FC-237348AD40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A1D20C-36C9-4F84-BB4C-EA279F0FD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2E38B1-C412-40FA-8BB7-6435FDB56790}"/>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6" name="Footer Placeholder 5">
            <a:extLst>
              <a:ext uri="{FF2B5EF4-FFF2-40B4-BE49-F238E27FC236}">
                <a16:creationId xmlns:a16="http://schemas.microsoft.com/office/drawing/2014/main" id="{4288024F-BD09-4FA9-BDFB-014404E2F5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16FD00-EA92-4B95-BF10-7ED77C08BECF}"/>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281723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7BD8-7C77-42F4-80A7-A6E25890DE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8EA839-87FB-46DC-A601-460A56F9A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E31E8D-5410-4F44-85BF-7D435462D7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0B5A57-3A18-4220-8784-ED9D3E2B50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AF3376-95C6-45BB-B559-C3A14633D0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07BF51-949C-429D-9517-7C702B0F7D53}"/>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8" name="Footer Placeholder 7">
            <a:extLst>
              <a:ext uri="{FF2B5EF4-FFF2-40B4-BE49-F238E27FC236}">
                <a16:creationId xmlns:a16="http://schemas.microsoft.com/office/drawing/2014/main" id="{F1C7A32C-91BB-4C40-8DC1-52517C6F65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C13B98-163D-4078-BBFE-7CBE484173FE}"/>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1616297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285B-8D24-4C4C-864D-4D93212DE0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68AF75-43A1-4C5D-8367-D9B14F761578}"/>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4" name="Footer Placeholder 3">
            <a:extLst>
              <a:ext uri="{FF2B5EF4-FFF2-40B4-BE49-F238E27FC236}">
                <a16:creationId xmlns:a16="http://schemas.microsoft.com/office/drawing/2014/main" id="{A4699480-A72B-4243-92C6-33A267AF83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143187-C8CA-4BF2-900D-F5C65D233B96}"/>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34364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F2A52-0317-4F7E-9028-9C1C956CEE27}"/>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3" name="Footer Placeholder 2">
            <a:extLst>
              <a:ext uri="{FF2B5EF4-FFF2-40B4-BE49-F238E27FC236}">
                <a16:creationId xmlns:a16="http://schemas.microsoft.com/office/drawing/2014/main" id="{645C2A3B-A0DE-48AD-A7AB-6D5F53C009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8F9A15-E52B-4F31-B1ED-089812FD5FFE}"/>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786255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7CCF-2F06-4E83-B6AB-EC7B67568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CA7F7D-E773-45E9-9680-75C64B612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24DB3A-833D-412B-86BD-7456996B2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99D52-19D6-4990-BB03-5EE6C317EBB2}"/>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6" name="Footer Placeholder 5">
            <a:extLst>
              <a:ext uri="{FF2B5EF4-FFF2-40B4-BE49-F238E27FC236}">
                <a16:creationId xmlns:a16="http://schemas.microsoft.com/office/drawing/2014/main" id="{5537A0D4-392C-44DF-B5C5-28B86DF283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D5F5B9-24F5-4C95-8796-D47E4632907C}"/>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38055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1CAD-D79A-45D2-ABDA-0F2CDEF96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6E46D0-3D70-4707-BD74-AF939575F7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D3002C-9773-49D7-A2BF-A4B4C89CF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88686-1C77-4C6A-A187-BAAE6A3AF328}"/>
              </a:ext>
            </a:extLst>
          </p:cNvPr>
          <p:cNvSpPr>
            <a:spLocks noGrp="1"/>
          </p:cNvSpPr>
          <p:nvPr>
            <p:ph type="dt" sz="half" idx="10"/>
          </p:nvPr>
        </p:nvSpPr>
        <p:spPr/>
        <p:txBody>
          <a:bodyPr/>
          <a:lstStyle/>
          <a:p>
            <a:fld id="{57FDED08-21B0-4C24-9F32-7A432FB6D0F3}" type="datetimeFigureOut">
              <a:rPr lang="en-IN" smtClean="0"/>
              <a:t>24-04-2024</a:t>
            </a:fld>
            <a:endParaRPr lang="en-IN"/>
          </a:p>
        </p:txBody>
      </p:sp>
      <p:sp>
        <p:nvSpPr>
          <p:cNvPr id="6" name="Footer Placeholder 5">
            <a:extLst>
              <a:ext uri="{FF2B5EF4-FFF2-40B4-BE49-F238E27FC236}">
                <a16:creationId xmlns:a16="http://schemas.microsoft.com/office/drawing/2014/main" id="{9885794D-49C7-4D01-A282-2046864B5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E64AEB-4058-40E9-AD7B-A987512331FD}"/>
              </a:ext>
            </a:extLst>
          </p:cNvPr>
          <p:cNvSpPr>
            <a:spLocks noGrp="1"/>
          </p:cNvSpPr>
          <p:nvPr>
            <p:ph type="sldNum" sz="quarter" idx="12"/>
          </p:nvPr>
        </p:nvSpPr>
        <p:spPr/>
        <p:txBody>
          <a:bodyPr/>
          <a:lstStyle/>
          <a:p>
            <a:fld id="{0F3BFD4B-08F1-44DE-B36B-238E8C35BFBA}" type="slidenum">
              <a:rPr lang="en-IN" smtClean="0"/>
              <a:t>‹#›</a:t>
            </a:fld>
            <a:endParaRPr lang="en-IN"/>
          </a:p>
        </p:txBody>
      </p:sp>
    </p:spTree>
    <p:extLst>
      <p:ext uri="{BB962C8B-B14F-4D97-AF65-F5344CB8AC3E}">
        <p14:creationId xmlns:p14="http://schemas.microsoft.com/office/powerpoint/2010/main" val="1529514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89C71-3827-4046-BC47-DD35201086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DF2FDF-F8CA-4E56-9DD6-698F1B6468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C7162C-26BF-47F2-A4E7-33735C4C3B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DED08-21B0-4C24-9F32-7A432FB6D0F3}" type="datetimeFigureOut">
              <a:rPr lang="en-IN" smtClean="0"/>
              <a:t>24-04-2024</a:t>
            </a:fld>
            <a:endParaRPr lang="en-IN"/>
          </a:p>
        </p:txBody>
      </p:sp>
      <p:sp>
        <p:nvSpPr>
          <p:cNvPr id="5" name="Footer Placeholder 4">
            <a:extLst>
              <a:ext uri="{FF2B5EF4-FFF2-40B4-BE49-F238E27FC236}">
                <a16:creationId xmlns:a16="http://schemas.microsoft.com/office/drawing/2014/main" id="{F4E16939-A509-4CA7-A982-5E1E2D1E5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ECCDE0-BC50-4F0A-A281-8F42468557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BFD4B-08F1-44DE-B36B-238E8C35BFBA}" type="slidenum">
              <a:rPr lang="en-IN" smtClean="0"/>
              <a:t>‹#›</a:t>
            </a:fld>
            <a:endParaRPr lang="en-IN"/>
          </a:p>
        </p:txBody>
      </p:sp>
    </p:spTree>
    <p:extLst>
      <p:ext uri="{BB962C8B-B14F-4D97-AF65-F5344CB8AC3E}">
        <p14:creationId xmlns:p14="http://schemas.microsoft.com/office/powerpoint/2010/main" val="24962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elibtech.com/artificial_intelligence"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00F457-3D2D-4863-899C-733CCAFB0087}"/>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33864" y="1635787"/>
            <a:ext cx="4309353" cy="3420121"/>
          </a:xfrm>
          <a:prstGeom prst="rect">
            <a:avLst/>
          </a:prstGeom>
        </p:spPr>
      </p:pic>
      <p:sp>
        <p:nvSpPr>
          <p:cNvPr id="6" name="Content Placeholder 5">
            <a:extLst>
              <a:ext uri="{FF2B5EF4-FFF2-40B4-BE49-F238E27FC236}">
                <a16:creationId xmlns:a16="http://schemas.microsoft.com/office/drawing/2014/main" id="{1DFD1FE8-5511-419E-996D-E79BC2828993}"/>
              </a:ext>
            </a:extLst>
          </p:cNvPr>
          <p:cNvSpPr>
            <a:spLocks noGrp="1"/>
          </p:cNvSpPr>
          <p:nvPr>
            <p:ph idx="1"/>
          </p:nvPr>
        </p:nvSpPr>
        <p:spPr>
          <a:xfrm>
            <a:off x="595009" y="454025"/>
            <a:ext cx="10515600" cy="4429260"/>
          </a:xfrm>
        </p:spPr>
        <p:txBody>
          <a:bodyPr>
            <a:normAutofit/>
          </a:bodyPr>
          <a:lstStyle/>
          <a:p>
            <a:pPr marL="0" indent="0" algn="ctr">
              <a:buNone/>
            </a:pPr>
            <a:r>
              <a:rPr lang="en-IN" sz="3600" dirty="0"/>
              <a:t>MACHINE LEARNING TECHNIQUES</a:t>
            </a:r>
          </a:p>
          <a:p>
            <a:pPr marL="0" indent="0" algn="ctr">
              <a:buNone/>
            </a:pPr>
            <a:endParaRPr lang="en-IN" sz="3600" dirty="0"/>
          </a:p>
          <a:p>
            <a:pPr marL="0" indent="0" algn="ctr">
              <a:buNone/>
            </a:pPr>
            <a:endParaRPr lang="en-IN" sz="3600" dirty="0"/>
          </a:p>
          <a:p>
            <a:pPr marL="0" indent="0" algn="ctr">
              <a:buNone/>
            </a:pPr>
            <a:endParaRPr lang="en-IN" sz="3600" dirty="0"/>
          </a:p>
          <a:p>
            <a:pPr marL="0" indent="0" algn="ctr">
              <a:buNone/>
            </a:pPr>
            <a:r>
              <a:rPr lang="en-IN" sz="3600" dirty="0"/>
              <a:t>TOPIC:</a:t>
            </a:r>
            <a:r>
              <a:rPr lang="en-US" sz="3600" dirty="0"/>
              <a:t>IN-PROCESS DETECTION OF GRINDING BURN USING MACHINE LEARNING</a:t>
            </a:r>
            <a:endParaRPr lang="en-IN" sz="3600" dirty="0"/>
          </a:p>
        </p:txBody>
      </p:sp>
      <p:sp>
        <p:nvSpPr>
          <p:cNvPr id="7" name="TextBox 6">
            <a:extLst>
              <a:ext uri="{FF2B5EF4-FFF2-40B4-BE49-F238E27FC236}">
                <a16:creationId xmlns:a16="http://schemas.microsoft.com/office/drawing/2014/main" id="{112F866B-9891-4354-8409-DA1DAB711694}"/>
              </a:ext>
            </a:extLst>
          </p:cNvPr>
          <p:cNvSpPr txBox="1"/>
          <p:nvPr/>
        </p:nvSpPr>
        <p:spPr>
          <a:xfrm>
            <a:off x="7957225" y="5145831"/>
            <a:ext cx="4591456" cy="923330"/>
          </a:xfrm>
          <a:prstGeom prst="rect">
            <a:avLst/>
          </a:prstGeom>
          <a:noFill/>
        </p:spPr>
        <p:txBody>
          <a:bodyPr wrap="square" rtlCol="0">
            <a:spAutoFit/>
          </a:bodyPr>
          <a:lstStyle/>
          <a:p>
            <a:r>
              <a:rPr lang="en-IN" dirty="0"/>
              <a:t>Presented by:</a:t>
            </a:r>
          </a:p>
          <a:p>
            <a:r>
              <a:rPr lang="en-IN" dirty="0"/>
              <a:t>DEEPAK KUMAR S</a:t>
            </a:r>
          </a:p>
          <a:p>
            <a:r>
              <a:rPr lang="en-IN" dirty="0"/>
              <a:t>Mechanical (2021111320)</a:t>
            </a:r>
          </a:p>
        </p:txBody>
      </p:sp>
    </p:spTree>
    <p:extLst>
      <p:ext uri="{BB962C8B-B14F-4D97-AF65-F5344CB8AC3E}">
        <p14:creationId xmlns:p14="http://schemas.microsoft.com/office/powerpoint/2010/main" val="409765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8F3B59-3988-40C2-9C84-D01E54CC8EC8}"/>
              </a:ext>
            </a:extLst>
          </p:cNvPr>
          <p:cNvPicPr>
            <a:picLocks noChangeAspect="1"/>
          </p:cNvPicPr>
          <p:nvPr/>
        </p:nvPicPr>
        <p:blipFill>
          <a:blip r:embed="rId2">
            <a:alphaModFix/>
          </a:blip>
          <a:stretch>
            <a:fillRect/>
          </a:stretch>
        </p:blipFill>
        <p:spPr>
          <a:xfrm>
            <a:off x="0" y="0"/>
            <a:ext cx="12192000" cy="6852563"/>
          </a:xfrm>
          <a:prstGeom prst="rect">
            <a:avLst/>
          </a:prstGeom>
        </p:spPr>
      </p:pic>
      <p:sp>
        <p:nvSpPr>
          <p:cNvPr id="4" name="TextBox 3">
            <a:extLst>
              <a:ext uri="{FF2B5EF4-FFF2-40B4-BE49-F238E27FC236}">
                <a16:creationId xmlns:a16="http://schemas.microsoft.com/office/drawing/2014/main" id="{6C62E8EC-BB7D-4121-B736-A17BD5894EE0}"/>
              </a:ext>
            </a:extLst>
          </p:cNvPr>
          <p:cNvSpPr txBox="1"/>
          <p:nvPr/>
        </p:nvSpPr>
        <p:spPr>
          <a:xfrm>
            <a:off x="340468" y="418289"/>
            <a:ext cx="11595370" cy="6032421"/>
          </a:xfrm>
          <a:prstGeom prst="rect">
            <a:avLst/>
          </a:prstGeom>
          <a:noFill/>
        </p:spPr>
        <p:txBody>
          <a:bodyPr wrap="square" rtlCol="0">
            <a:spAutoFit/>
          </a:bodyPr>
          <a:lstStyle/>
          <a:p>
            <a:pPr algn="ctr"/>
            <a:r>
              <a:rPr lang="en-US" sz="3200" b="1" i="0" u="sng" dirty="0">
                <a:solidFill>
                  <a:srgbClr val="0D0D0D"/>
                </a:solidFill>
                <a:effectLst/>
                <a:latin typeface="Söhne"/>
              </a:rPr>
              <a:t>Abstract</a:t>
            </a:r>
          </a:p>
          <a:p>
            <a:pPr marL="342900" indent="-342900" algn="l">
              <a:buFont typeface="Arial" panose="020B0604020202020204" pitchFamily="34" charset="0"/>
              <a:buChar char="•"/>
            </a:pPr>
            <a:r>
              <a:rPr lang="en-US" sz="2400" b="1" dirty="0">
                <a:solidFill>
                  <a:srgbClr val="0D0D0D"/>
                </a:solidFill>
                <a:effectLst/>
                <a:latin typeface="Söhne"/>
              </a:rPr>
              <a:t>Grinding burns result from thermal damages due to excess heat in the grinding processes, which can severely affect surface integrity and fatigue life of the machined parts. </a:t>
            </a:r>
          </a:p>
          <a:p>
            <a:pPr marL="342900" indent="-342900" algn="l">
              <a:buFont typeface="Arial" panose="020B0604020202020204" pitchFamily="34" charset="0"/>
              <a:buChar char="•"/>
            </a:pPr>
            <a:r>
              <a:rPr lang="en-US" sz="2400" b="1" dirty="0">
                <a:solidFill>
                  <a:srgbClr val="0D0D0D"/>
                </a:solidFill>
                <a:effectLst/>
                <a:latin typeface="Söhne"/>
              </a:rPr>
              <a:t>Accurately predicting grinding burns is crucial for ensuring product quality and reducing manufacturing defects. This study proposes a machine learning approach, utilizing a Support Vector Machine (SVM) with a linear kernel, to predict the occurrence of grinding burns based on operational parameters such as wheel speed, feed rate, and depth of cut. A synthetic dataset is generated to model the relationship between these parameters and the occurrence of burns. </a:t>
            </a:r>
          </a:p>
          <a:p>
            <a:pPr marL="342900" indent="-342900" algn="l">
              <a:buFont typeface="Arial" panose="020B0604020202020204" pitchFamily="34" charset="0"/>
              <a:buChar char="•"/>
            </a:pPr>
            <a:r>
              <a:rPr lang="en-US" sz="2400" b="1" dirty="0">
                <a:solidFill>
                  <a:srgbClr val="0D0D0D"/>
                </a:solidFill>
                <a:effectLst/>
                <a:latin typeface="Söhne"/>
              </a:rPr>
              <a:t>The SVM model is trained and validated on this dataset, with data pre-processing steps including feature scaling to enhance model performance. The effectiveness of the model is quantified through metrics such as accuracy and a confusion matrix. The results demonstrate the potential of SVM in predictive maintenance and quality control in manufacturing processes.</a:t>
            </a:r>
          </a:p>
          <a:p>
            <a:endParaRPr lang="en-IN" dirty="0"/>
          </a:p>
        </p:txBody>
      </p:sp>
    </p:spTree>
    <p:extLst>
      <p:ext uri="{BB962C8B-B14F-4D97-AF65-F5344CB8AC3E}">
        <p14:creationId xmlns:p14="http://schemas.microsoft.com/office/powerpoint/2010/main" val="380483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2535-DF13-418B-8729-D534B1DE9950}"/>
              </a:ext>
            </a:extLst>
          </p:cNvPr>
          <p:cNvSpPr>
            <a:spLocks noGrp="1"/>
          </p:cNvSpPr>
          <p:nvPr>
            <p:ph type="title"/>
          </p:nvPr>
        </p:nvSpPr>
        <p:spPr>
          <a:xfrm>
            <a:off x="447473" y="490334"/>
            <a:ext cx="10515600" cy="1325563"/>
          </a:xfrm>
        </p:spPr>
        <p:txBody>
          <a:bodyPr>
            <a:normAutofit fontScale="90000"/>
          </a:bodyPr>
          <a:lstStyle/>
          <a:p>
            <a:pPr algn="ctr"/>
            <a:r>
              <a:rPr lang="en-US" sz="4000" b="1" dirty="0">
                <a:solidFill>
                  <a:srgbClr val="0D0D0D"/>
                </a:solidFill>
                <a:latin typeface="Söhne"/>
                <a:ea typeface="+mn-ea"/>
                <a:cs typeface="+mn-cs"/>
              </a:rPr>
              <a:t>Introduction</a:t>
            </a:r>
            <a:br>
              <a:rPr lang="en-US" sz="5400" b="1" i="0" dirty="0">
                <a:solidFill>
                  <a:srgbClr val="0D0D0D"/>
                </a:solidFill>
                <a:effectLst/>
                <a:latin typeface="Söhne"/>
              </a:rPr>
            </a:br>
            <a:endParaRPr lang="en-IN" sz="5400" dirty="0"/>
          </a:p>
        </p:txBody>
      </p:sp>
      <p:pic>
        <p:nvPicPr>
          <p:cNvPr id="4" name="Picture 3">
            <a:extLst>
              <a:ext uri="{FF2B5EF4-FFF2-40B4-BE49-F238E27FC236}">
                <a16:creationId xmlns:a16="http://schemas.microsoft.com/office/drawing/2014/main" id="{1DBDA181-9C42-4D27-830B-0D04A064BFAD}"/>
              </a:ext>
            </a:extLst>
          </p:cNvPr>
          <p:cNvPicPr>
            <a:picLocks noChangeAspect="1"/>
          </p:cNvPicPr>
          <p:nvPr/>
        </p:nvPicPr>
        <p:blipFill>
          <a:blip r:embed="rId2"/>
          <a:stretch>
            <a:fillRect/>
          </a:stretch>
        </p:blipFill>
        <p:spPr>
          <a:xfrm>
            <a:off x="0" y="6096"/>
            <a:ext cx="12192000" cy="6851904"/>
          </a:xfrm>
          <a:prstGeom prst="rect">
            <a:avLst/>
          </a:prstGeom>
        </p:spPr>
      </p:pic>
      <p:sp>
        <p:nvSpPr>
          <p:cNvPr id="3" name="Content Placeholder 2">
            <a:extLst>
              <a:ext uri="{FF2B5EF4-FFF2-40B4-BE49-F238E27FC236}">
                <a16:creationId xmlns:a16="http://schemas.microsoft.com/office/drawing/2014/main" id="{42CEA7E2-0C67-492D-A571-9E0DFED2A147}"/>
              </a:ext>
            </a:extLst>
          </p:cNvPr>
          <p:cNvSpPr>
            <a:spLocks noGrp="1"/>
          </p:cNvSpPr>
          <p:nvPr>
            <p:ph idx="1"/>
          </p:nvPr>
        </p:nvSpPr>
        <p:spPr>
          <a:xfrm>
            <a:off x="894945" y="1731524"/>
            <a:ext cx="10682591" cy="4776180"/>
          </a:xfrm>
        </p:spPr>
        <p:txBody>
          <a:bodyPr>
            <a:normAutofit/>
          </a:bodyPr>
          <a:lstStyle/>
          <a:p>
            <a:pPr marL="342900" indent="-342900"/>
            <a:r>
              <a:rPr lang="en-US" sz="2400" b="1" u="sng" dirty="0">
                <a:solidFill>
                  <a:srgbClr val="FF0000"/>
                </a:solidFill>
                <a:latin typeface="Söhne"/>
              </a:rPr>
              <a:t>BACKGROUND: </a:t>
            </a:r>
            <a:r>
              <a:rPr lang="en-US" sz="2400" b="1" dirty="0">
                <a:solidFill>
                  <a:srgbClr val="0D0D0D"/>
                </a:solidFill>
                <a:latin typeface="Söhne"/>
              </a:rPr>
              <a:t>Grinding is a widespread manufacturing process where material is removed using an abrasive wheel. This process can generate high heat which, if not controlled, leads to grinding burns. These burns can compromise the mechanical properties and longevity of the product. Detecting and predicting grinding burns is thus a significant challenge in the manufacturing industry.</a:t>
            </a:r>
          </a:p>
          <a:p>
            <a:pPr marL="342900" indent="-342900"/>
            <a:r>
              <a:rPr lang="en-US" sz="2400" b="1" u="sng" dirty="0">
                <a:solidFill>
                  <a:srgbClr val="FF0000"/>
                </a:solidFill>
                <a:latin typeface="Söhne"/>
              </a:rPr>
              <a:t>PROBLEM STATEMENT: </a:t>
            </a:r>
            <a:r>
              <a:rPr lang="en-US" sz="2600" b="1" dirty="0">
                <a:solidFill>
                  <a:srgbClr val="0D0D0D"/>
                </a:solidFill>
                <a:latin typeface="Söhne"/>
              </a:rPr>
              <a:t>Traditional methods for detecting grinding burns involve post-process inspection techniques that are not only time-consuming but also costly. There is a need for a proactive approach that can predict the likelihood of burns occurring during the grinding process, enabling adjustments in real-time to mitigate potential damage.</a:t>
            </a:r>
          </a:p>
          <a:p>
            <a:endParaRPr lang="en-IN" dirty="0"/>
          </a:p>
        </p:txBody>
      </p:sp>
    </p:spTree>
    <p:extLst>
      <p:ext uri="{BB962C8B-B14F-4D97-AF65-F5344CB8AC3E}">
        <p14:creationId xmlns:p14="http://schemas.microsoft.com/office/powerpoint/2010/main" val="1108571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CC3CF2-5CAE-4E23-9C30-E1AF68B1AD9B}"/>
              </a:ext>
            </a:extLst>
          </p:cNvPr>
          <p:cNvPicPr>
            <a:picLocks noChangeAspect="1"/>
          </p:cNvPicPr>
          <p:nvPr/>
        </p:nvPicPr>
        <p:blipFill>
          <a:blip r:embed="rId2">
            <a:alphaModFix amt="35000"/>
          </a:blip>
          <a:stretch>
            <a:fillRect/>
          </a:stretch>
        </p:blipFill>
        <p:spPr>
          <a:xfrm>
            <a:off x="-1" y="0"/>
            <a:ext cx="12192001" cy="6858000"/>
          </a:xfrm>
          <a:prstGeom prst="rect">
            <a:avLst/>
          </a:prstGeom>
        </p:spPr>
      </p:pic>
      <p:sp>
        <p:nvSpPr>
          <p:cNvPr id="8" name="TextBox 7">
            <a:extLst>
              <a:ext uri="{FF2B5EF4-FFF2-40B4-BE49-F238E27FC236}">
                <a16:creationId xmlns:a16="http://schemas.microsoft.com/office/drawing/2014/main" id="{257985AB-5AB4-46EA-BF5A-FEF83120F71C}"/>
              </a:ext>
            </a:extLst>
          </p:cNvPr>
          <p:cNvSpPr txBox="1"/>
          <p:nvPr/>
        </p:nvSpPr>
        <p:spPr>
          <a:xfrm>
            <a:off x="2662135" y="622571"/>
            <a:ext cx="5758775" cy="523220"/>
          </a:xfrm>
          <a:prstGeom prst="rect">
            <a:avLst/>
          </a:prstGeom>
          <a:noFill/>
        </p:spPr>
        <p:txBody>
          <a:bodyPr wrap="square" rtlCol="0">
            <a:spAutoFit/>
          </a:bodyPr>
          <a:lstStyle/>
          <a:p>
            <a:pPr algn="ctr"/>
            <a:r>
              <a:rPr lang="en-IN" sz="2800" dirty="0"/>
              <a:t>STRUCTURE </a:t>
            </a:r>
          </a:p>
        </p:txBody>
      </p:sp>
      <p:pic>
        <p:nvPicPr>
          <p:cNvPr id="9" name="Picture 8">
            <a:extLst>
              <a:ext uri="{FF2B5EF4-FFF2-40B4-BE49-F238E27FC236}">
                <a16:creationId xmlns:a16="http://schemas.microsoft.com/office/drawing/2014/main" id="{F5AF8659-3DF2-4461-80EA-05E2AE559412}"/>
              </a:ext>
            </a:extLst>
          </p:cNvPr>
          <p:cNvPicPr>
            <a:picLocks noChangeAspect="1"/>
          </p:cNvPicPr>
          <p:nvPr/>
        </p:nvPicPr>
        <p:blipFill>
          <a:blip r:embed="rId3"/>
          <a:stretch>
            <a:fillRect/>
          </a:stretch>
        </p:blipFill>
        <p:spPr>
          <a:xfrm>
            <a:off x="2791028" y="1430675"/>
            <a:ext cx="5715000" cy="4804754"/>
          </a:xfrm>
          <a:prstGeom prst="rect">
            <a:avLst/>
          </a:prstGeom>
          <a:ln>
            <a:solidFill>
              <a:schemeClr val="tx1"/>
            </a:solidFill>
          </a:ln>
        </p:spPr>
      </p:pic>
    </p:spTree>
    <p:extLst>
      <p:ext uri="{BB962C8B-B14F-4D97-AF65-F5344CB8AC3E}">
        <p14:creationId xmlns:p14="http://schemas.microsoft.com/office/powerpoint/2010/main" val="312649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FBADA4-4856-4F16-AA5F-2F002415E14D}"/>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3B3F3B3-6D3E-4976-925D-47F9561E118B}"/>
              </a:ext>
            </a:extLst>
          </p:cNvPr>
          <p:cNvSpPr>
            <a:spLocks noGrp="1"/>
          </p:cNvSpPr>
          <p:nvPr>
            <p:ph type="title"/>
          </p:nvPr>
        </p:nvSpPr>
        <p:spPr>
          <a:xfrm>
            <a:off x="398834" y="2330113"/>
            <a:ext cx="10515600" cy="1325563"/>
          </a:xfrm>
        </p:spPr>
        <p:txBody>
          <a:bodyPr>
            <a:normAutofit/>
          </a:bodyPr>
          <a:lstStyle/>
          <a:p>
            <a:pPr algn="ctr"/>
            <a:r>
              <a:rPr lang="en-IN" b="1" i="0" dirty="0">
                <a:solidFill>
                  <a:srgbClr val="0D0D0D"/>
                </a:solidFill>
                <a:effectLst/>
                <a:latin typeface="Söhne"/>
              </a:rPr>
              <a:t>Methodology</a:t>
            </a:r>
            <a:endParaRPr lang="en-IN" dirty="0"/>
          </a:p>
        </p:txBody>
      </p:sp>
    </p:spTree>
    <p:extLst>
      <p:ext uri="{BB962C8B-B14F-4D97-AF65-F5344CB8AC3E}">
        <p14:creationId xmlns:p14="http://schemas.microsoft.com/office/powerpoint/2010/main" val="223607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E08E-3E1C-443D-9653-7AA47E0739D9}"/>
              </a:ext>
            </a:extLst>
          </p:cNvPr>
          <p:cNvSpPr>
            <a:spLocks noGrp="1"/>
          </p:cNvSpPr>
          <p:nvPr>
            <p:ph type="title"/>
          </p:nvPr>
        </p:nvSpPr>
        <p:spPr>
          <a:xfrm>
            <a:off x="614463" y="145915"/>
            <a:ext cx="10515600" cy="1325563"/>
          </a:xfrm>
        </p:spPr>
        <p:txBody>
          <a:bodyPr>
            <a:normAutofit/>
          </a:bodyPr>
          <a:lstStyle/>
          <a:p>
            <a:r>
              <a:rPr lang="en-US" sz="3600" b="1" i="0" dirty="0">
                <a:solidFill>
                  <a:srgbClr val="0D0D0D"/>
                </a:solidFill>
                <a:effectLst/>
                <a:latin typeface="Söhne"/>
              </a:rPr>
              <a:t>Data Simulation:</a:t>
            </a:r>
            <a:endParaRPr lang="en-IN" sz="3600" dirty="0"/>
          </a:p>
        </p:txBody>
      </p:sp>
      <p:sp>
        <p:nvSpPr>
          <p:cNvPr id="3" name="Content Placeholder 2">
            <a:extLst>
              <a:ext uri="{FF2B5EF4-FFF2-40B4-BE49-F238E27FC236}">
                <a16:creationId xmlns:a16="http://schemas.microsoft.com/office/drawing/2014/main" id="{0927744D-1862-4EEA-B29D-56B9D56F3328}"/>
              </a:ext>
            </a:extLst>
          </p:cNvPr>
          <p:cNvSpPr>
            <a:spLocks noGrp="1"/>
          </p:cNvSpPr>
          <p:nvPr>
            <p:ph idx="1"/>
          </p:nvPr>
        </p:nvSpPr>
        <p:spPr>
          <a:xfrm>
            <a:off x="614463" y="1791628"/>
            <a:ext cx="3811620" cy="4351338"/>
          </a:xfrm>
        </p:spPr>
        <p:txBody>
          <a:bodyPr>
            <a:normAutofit/>
          </a:bodyPr>
          <a:lstStyle/>
          <a:p>
            <a:r>
              <a:rPr lang="en-US" sz="2000" b="0" i="0" dirty="0">
                <a:solidFill>
                  <a:srgbClr val="0D0D0D"/>
                </a:solidFill>
                <a:effectLst/>
                <a:latin typeface="Söhne"/>
              </a:rPr>
              <a:t>Given the absence of real-world data, the project involves the generation of a synthetic dataset simulating various grinding scenarios. Parameters like speed of the grinding wheel, feed rate, and depth of cut are manipulated to create a dataset representing different operational conditions.</a:t>
            </a:r>
          </a:p>
          <a:p>
            <a:endParaRPr lang="en-IN" dirty="0"/>
          </a:p>
        </p:txBody>
      </p:sp>
      <p:sp>
        <p:nvSpPr>
          <p:cNvPr id="4" name="TextBox 3">
            <a:extLst>
              <a:ext uri="{FF2B5EF4-FFF2-40B4-BE49-F238E27FC236}">
                <a16:creationId xmlns:a16="http://schemas.microsoft.com/office/drawing/2014/main" id="{6AFE8BCD-A960-4CB7-8380-1680D8F9D639}"/>
              </a:ext>
            </a:extLst>
          </p:cNvPr>
          <p:cNvSpPr txBox="1"/>
          <p:nvPr/>
        </p:nvSpPr>
        <p:spPr>
          <a:xfrm>
            <a:off x="4893013" y="233464"/>
            <a:ext cx="6976353" cy="6391072"/>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AD3178F5-016B-4232-9B69-3E269828A4D7}"/>
              </a:ext>
            </a:extLst>
          </p:cNvPr>
          <p:cNvPicPr>
            <a:picLocks noChangeAspect="1"/>
          </p:cNvPicPr>
          <p:nvPr/>
        </p:nvPicPr>
        <p:blipFill>
          <a:blip r:embed="rId2"/>
          <a:stretch>
            <a:fillRect/>
          </a:stretch>
        </p:blipFill>
        <p:spPr>
          <a:xfrm>
            <a:off x="0" y="0"/>
            <a:ext cx="12192000" cy="6857999"/>
          </a:xfrm>
          <a:prstGeom prst="rect">
            <a:avLst/>
          </a:prstGeom>
        </p:spPr>
      </p:pic>
      <p:pic>
        <p:nvPicPr>
          <p:cNvPr id="7" name="Picture 6">
            <a:extLst>
              <a:ext uri="{FF2B5EF4-FFF2-40B4-BE49-F238E27FC236}">
                <a16:creationId xmlns:a16="http://schemas.microsoft.com/office/drawing/2014/main" id="{07A51F75-6626-476E-AB87-5CB69E2A668E}"/>
              </a:ext>
            </a:extLst>
          </p:cNvPr>
          <p:cNvPicPr>
            <a:picLocks noChangeAspect="1"/>
          </p:cNvPicPr>
          <p:nvPr/>
        </p:nvPicPr>
        <p:blipFill>
          <a:blip r:embed="rId3"/>
          <a:stretch>
            <a:fillRect/>
          </a:stretch>
        </p:blipFill>
        <p:spPr>
          <a:xfrm>
            <a:off x="4893013" y="512678"/>
            <a:ext cx="6846440" cy="5832644"/>
          </a:xfrm>
          <a:prstGeom prst="rect">
            <a:avLst/>
          </a:prstGeom>
        </p:spPr>
      </p:pic>
    </p:spTree>
    <p:extLst>
      <p:ext uri="{BB962C8B-B14F-4D97-AF65-F5344CB8AC3E}">
        <p14:creationId xmlns:p14="http://schemas.microsoft.com/office/powerpoint/2010/main" val="194355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7B76-E471-45C6-95B8-4FDA89B1ED4D}"/>
              </a:ext>
            </a:extLst>
          </p:cNvPr>
          <p:cNvSpPr>
            <a:spLocks noGrp="1"/>
          </p:cNvSpPr>
          <p:nvPr>
            <p:ph type="title"/>
          </p:nvPr>
        </p:nvSpPr>
        <p:spPr>
          <a:xfrm>
            <a:off x="1013676" y="355397"/>
            <a:ext cx="10515600" cy="1325563"/>
          </a:xfrm>
        </p:spPr>
        <p:txBody>
          <a:bodyPr>
            <a:normAutofit/>
          </a:bodyPr>
          <a:lstStyle/>
          <a:p>
            <a:r>
              <a:rPr lang="en-US" sz="3200" b="1" i="0" dirty="0">
                <a:solidFill>
                  <a:srgbClr val="0D0D0D"/>
                </a:solidFill>
                <a:effectLst/>
                <a:latin typeface="Söhne"/>
              </a:rPr>
              <a:t>Model Development:</a:t>
            </a:r>
            <a:endParaRPr lang="en-IN" sz="3200" dirty="0"/>
          </a:p>
        </p:txBody>
      </p:sp>
      <p:sp>
        <p:nvSpPr>
          <p:cNvPr id="3" name="Content Placeholder 2">
            <a:extLst>
              <a:ext uri="{FF2B5EF4-FFF2-40B4-BE49-F238E27FC236}">
                <a16:creationId xmlns:a16="http://schemas.microsoft.com/office/drawing/2014/main" id="{885A8027-BE94-4E51-BBF1-348D2268E024}"/>
              </a:ext>
            </a:extLst>
          </p:cNvPr>
          <p:cNvSpPr>
            <a:spLocks noGrp="1"/>
          </p:cNvSpPr>
          <p:nvPr>
            <p:ph idx="1"/>
          </p:nvPr>
        </p:nvSpPr>
        <p:spPr>
          <a:xfrm>
            <a:off x="838200" y="1825625"/>
            <a:ext cx="3704617" cy="4351338"/>
          </a:xfrm>
        </p:spPr>
        <p:txBody>
          <a:bodyPr/>
          <a:lstStyle/>
          <a:p>
            <a:r>
              <a:rPr lang="en-US" sz="2000" dirty="0">
                <a:solidFill>
                  <a:srgbClr val="0D0D0D"/>
                </a:solidFill>
                <a:latin typeface="Söhne"/>
              </a:rPr>
              <a:t>A Support Vector Machine (SVM) classifier with a linear kernel is employed to model the relationship between the grinding parameters and the occurrence of burns. The choice of SVM is motivated by its effectiveness in binary classification tasks, especially with a clear margin of separation.</a:t>
            </a:r>
          </a:p>
          <a:p>
            <a:endParaRPr lang="en-IN" dirty="0"/>
          </a:p>
        </p:txBody>
      </p:sp>
      <p:pic>
        <p:nvPicPr>
          <p:cNvPr id="7" name="Picture 6">
            <a:extLst>
              <a:ext uri="{FF2B5EF4-FFF2-40B4-BE49-F238E27FC236}">
                <a16:creationId xmlns:a16="http://schemas.microsoft.com/office/drawing/2014/main" id="{2F9E9726-DF1E-4904-8792-9E3C9395252A}"/>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016C384A-01BF-41D6-8683-9F82D373BC8A}"/>
              </a:ext>
            </a:extLst>
          </p:cNvPr>
          <p:cNvPicPr>
            <a:picLocks noChangeAspect="1"/>
          </p:cNvPicPr>
          <p:nvPr/>
        </p:nvPicPr>
        <p:blipFill>
          <a:blip r:embed="rId3"/>
          <a:stretch>
            <a:fillRect/>
          </a:stretch>
        </p:blipFill>
        <p:spPr>
          <a:xfrm>
            <a:off x="4939465" y="1214420"/>
            <a:ext cx="6589811" cy="4777818"/>
          </a:xfrm>
          <a:prstGeom prst="rect">
            <a:avLst/>
          </a:prstGeom>
        </p:spPr>
      </p:pic>
    </p:spTree>
    <p:extLst>
      <p:ext uri="{BB962C8B-B14F-4D97-AF65-F5344CB8AC3E}">
        <p14:creationId xmlns:p14="http://schemas.microsoft.com/office/powerpoint/2010/main" val="1195087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81D9-F612-470B-8609-20B40F0D9184}"/>
              </a:ext>
            </a:extLst>
          </p:cNvPr>
          <p:cNvSpPr>
            <a:spLocks noGrp="1"/>
          </p:cNvSpPr>
          <p:nvPr>
            <p:ph type="title"/>
          </p:nvPr>
        </p:nvSpPr>
        <p:spPr>
          <a:xfrm>
            <a:off x="1091119" y="306759"/>
            <a:ext cx="10515600" cy="1325563"/>
          </a:xfrm>
        </p:spPr>
        <p:txBody>
          <a:bodyPr>
            <a:normAutofit/>
          </a:bodyPr>
          <a:lstStyle/>
          <a:p>
            <a:r>
              <a:rPr lang="en-US" sz="3600" b="1" i="0" dirty="0">
                <a:solidFill>
                  <a:srgbClr val="0D0D0D"/>
                </a:solidFill>
                <a:effectLst/>
                <a:latin typeface="Söhne"/>
              </a:rPr>
              <a:t>Evaluation:</a:t>
            </a:r>
            <a:endParaRPr lang="en-IN" sz="3600" dirty="0"/>
          </a:p>
        </p:txBody>
      </p:sp>
      <p:sp>
        <p:nvSpPr>
          <p:cNvPr id="3" name="Content Placeholder 2">
            <a:extLst>
              <a:ext uri="{FF2B5EF4-FFF2-40B4-BE49-F238E27FC236}">
                <a16:creationId xmlns:a16="http://schemas.microsoft.com/office/drawing/2014/main" id="{0CA080F6-A0E1-4B00-97C3-262561772719}"/>
              </a:ext>
            </a:extLst>
          </p:cNvPr>
          <p:cNvSpPr>
            <a:spLocks noGrp="1"/>
          </p:cNvSpPr>
          <p:nvPr>
            <p:ph idx="1"/>
          </p:nvPr>
        </p:nvSpPr>
        <p:spPr>
          <a:xfrm>
            <a:off x="838201" y="1825625"/>
            <a:ext cx="3724072" cy="4351338"/>
          </a:xfrm>
        </p:spPr>
        <p:txBody>
          <a:bodyPr>
            <a:normAutofit/>
          </a:bodyPr>
          <a:lstStyle/>
          <a:p>
            <a:pPr>
              <a:lnSpc>
                <a:spcPct val="100000"/>
              </a:lnSpc>
            </a:pPr>
            <a:r>
              <a:rPr lang="en-US" sz="2000" dirty="0">
                <a:solidFill>
                  <a:srgbClr val="0D0D0D"/>
                </a:solidFill>
                <a:latin typeface="Söhne"/>
              </a:rPr>
              <a:t>The model is trained and tested using an 80-20 train-test split of the data. Feature scaling is performed to normalize the data and enhance the learning performance. Model success is evaluated based on its accuracy and the confusion matrix to understand its precision and recall capabilities.</a:t>
            </a:r>
          </a:p>
          <a:p>
            <a:endParaRPr lang="en-IN" dirty="0"/>
          </a:p>
        </p:txBody>
      </p:sp>
      <p:pic>
        <p:nvPicPr>
          <p:cNvPr id="8" name="Picture 7">
            <a:extLst>
              <a:ext uri="{FF2B5EF4-FFF2-40B4-BE49-F238E27FC236}">
                <a16:creationId xmlns:a16="http://schemas.microsoft.com/office/drawing/2014/main" id="{2A23B7BC-E62A-4BD7-8D52-A6F0EE29BFA8}"/>
              </a:ext>
            </a:extLst>
          </p:cNvPr>
          <p:cNvPicPr>
            <a:picLocks noChangeAspect="1"/>
          </p:cNvPicPr>
          <p:nvPr/>
        </p:nvPicPr>
        <p:blipFill>
          <a:blip r:embed="rId3"/>
          <a:stretch>
            <a:fillRect/>
          </a:stretch>
        </p:blipFill>
        <p:spPr>
          <a:xfrm>
            <a:off x="0" y="0"/>
            <a:ext cx="12192000" cy="6857999"/>
          </a:xfrm>
          <a:prstGeom prst="rect">
            <a:avLst/>
          </a:prstGeom>
        </p:spPr>
      </p:pic>
      <p:pic>
        <p:nvPicPr>
          <p:cNvPr id="7" name="Picture 6">
            <a:extLst>
              <a:ext uri="{FF2B5EF4-FFF2-40B4-BE49-F238E27FC236}">
                <a16:creationId xmlns:a16="http://schemas.microsoft.com/office/drawing/2014/main" id="{3D9A1409-59DE-4769-B5F0-38A5E68A4664}"/>
              </a:ext>
            </a:extLst>
          </p:cNvPr>
          <p:cNvPicPr>
            <a:picLocks noChangeAspect="1"/>
          </p:cNvPicPr>
          <p:nvPr/>
        </p:nvPicPr>
        <p:blipFill>
          <a:blip r:embed="rId4"/>
          <a:stretch>
            <a:fillRect/>
          </a:stretch>
        </p:blipFill>
        <p:spPr>
          <a:xfrm>
            <a:off x="5226277" y="1449193"/>
            <a:ext cx="6380442" cy="3502186"/>
          </a:xfrm>
          <a:prstGeom prst="rect">
            <a:avLst/>
          </a:prstGeom>
        </p:spPr>
      </p:pic>
    </p:spTree>
    <p:extLst>
      <p:ext uri="{BB962C8B-B14F-4D97-AF65-F5344CB8AC3E}">
        <p14:creationId xmlns:p14="http://schemas.microsoft.com/office/powerpoint/2010/main" val="2695855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21D50-F30B-4B06-8867-E973286BA7F5}"/>
              </a:ext>
            </a:extLst>
          </p:cNvPr>
          <p:cNvSpPr>
            <a:spLocks noGrp="1"/>
          </p:cNvSpPr>
          <p:nvPr>
            <p:ph type="title"/>
          </p:nvPr>
        </p:nvSpPr>
        <p:spPr/>
        <p:txBody>
          <a:bodyPr/>
          <a:lstStyle/>
          <a:p>
            <a:r>
              <a:rPr lang="en-IN" sz="3600" b="1" dirty="0">
                <a:solidFill>
                  <a:srgbClr val="0D0D0D"/>
                </a:solidFill>
                <a:latin typeface="Söhne"/>
              </a:rPr>
              <a:t>Output:</a:t>
            </a:r>
          </a:p>
        </p:txBody>
      </p:sp>
      <p:pic>
        <p:nvPicPr>
          <p:cNvPr id="6" name="Picture 5">
            <a:extLst>
              <a:ext uri="{FF2B5EF4-FFF2-40B4-BE49-F238E27FC236}">
                <a16:creationId xmlns:a16="http://schemas.microsoft.com/office/drawing/2014/main" id="{0A3A395D-3963-41C9-95BF-E8640031969C}"/>
              </a:ext>
            </a:extLst>
          </p:cNvPr>
          <p:cNvPicPr>
            <a:picLocks noChangeAspect="1"/>
          </p:cNvPicPr>
          <p:nvPr/>
        </p:nvPicPr>
        <p:blipFill>
          <a:blip r:embed="rId2"/>
          <a:stretch>
            <a:fillRect/>
          </a:stretch>
        </p:blipFill>
        <p:spPr>
          <a:xfrm>
            <a:off x="0" y="0"/>
            <a:ext cx="12192000" cy="6857999"/>
          </a:xfrm>
          <a:prstGeom prst="rect">
            <a:avLst/>
          </a:prstGeom>
        </p:spPr>
      </p:pic>
      <p:pic>
        <p:nvPicPr>
          <p:cNvPr id="5" name="Content Placeholder 4">
            <a:extLst>
              <a:ext uri="{FF2B5EF4-FFF2-40B4-BE49-F238E27FC236}">
                <a16:creationId xmlns:a16="http://schemas.microsoft.com/office/drawing/2014/main" id="{3A25C65D-A911-4C70-A800-D07A6912F3E5}"/>
              </a:ext>
            </a:extLst>
          </p:cNvPr>
          <p:cNvPicPr>
            <a:picLocks noGrp="1" noChangeAspect="1"/>
          </p:cNvPicPr>
          <p:nvPr>
            <p:ph idx="1"/>
          </p:nvPr>
        </p:nvPicPr>
        <p:blipFill>
          <a:blip r:embed="rId3"/>
          <a:stretch>
            <a:fillRect/>
          </a:stretch>
        </p:blipFill>
        <p:spPr>
          <a:xfrm>
            <a:off x="3090364" y="1944200"/>
            <a:ext cx="5875504" cy="2977996"/>
          </a:xfrm>
        </p:spPr>
      </p:pic>
    </p:spTree>
    <p:extLst>
      <p:ext uri="{BB962C8B-B14F-4D97-AF65-F5344CB8AC3E}">
        <p14:creationId xmlns:p14="http://schemas.microsoft.com/office/powerpoint/2010/main" val="2795653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106</TotalTime>
  <Words>462</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Söhne</vt:lpstr>
      <vt:lpstr>Office Theme</vt:lpstr>
      <vt:lpstr>PowerPoint Presentation</vt:lpstr>
      <vt:lpstr>PowerPoint Presentation</vt:lpstr>
      <vt:lpstr>Introduction </vt:lpstr>
      <vt:lpstr>PowerPoint Presentation</vt:lpstr>
      <vt:lpstr>Methodology</vt:lpstr>
      <vt:lpstr>Data Simulation:</vt:lpstr>
      <vt:lpstr>Model Development:</vt:lpstr>
      <vt:lpstr>Evaluation:</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KUMAR S</dc:creator>
  <cp:lastModifiedBy>DEEPAK KUMAR S</cp:lastModifiedBy>
  <cp:revision>12</cp:revision>
  <dcterms:created xsi:type="dcterms:W3CDTF">2024-04-24T16:13:00Z</dcterms:created>
  <dcterms:modified xsi:type="dcterms:W3CDTF">2024-04-24T17:59:21Z</dcterms:modified>
</cp:coreProperties>
</file>